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350" r:id="rId9"/>
    <p:sldId id="351" r:id="rId10"/>
    <p:sldId id="352" r:id="rId11"/>
    <p:sldId id="353" r:id="rId12"/>
    <p:sldId id="355" r:id="rId13"/>
    <p:sldId id="35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26C95-D73E-42AB-AB5F-9BE111B42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1EE6B4-4C22-4B32-B939-596C3A73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AE1FCD-C2A0-4E69-8813-9EEC478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E4B94D-3DA4-4BCA-9472-1C3B3A4FC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0CEBB7-5B81-4650-97F2-61DA6821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25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81A4AC-4326-4B67-B73D-D571F09B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F85708-D4AF-49C4-88CD-F88FAAABE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E3256F-1424-461B-B20B-E7017516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30F06-CC13-4EB3-A386-11468130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C1DF12-3C72-471A-A669-A9E8E58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43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BD7B42-BA02-4200-94EF-F7668A2530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F33197-08F1-4A7C-9769-E71062DF5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3C6711-228E-4982-B08D-72ECA6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8E7FE3-16E3-44CC-BBD2-49FC61C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64FD9-5C82-4B89-9DF3-5A09A041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8FB9B-0D25-415E-97E1-8E0E7B7B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26582B-B2C0-47A5-80EF-EF083482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CE315-6FDF-4D0E-857E-F1292926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F39C9-7280-4DE8-9D0E-16DD4053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AE5F3C-793D-4903-89A5-916D73EC8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3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C590CC-AB6B-4D3F-BC25-9FDDD1E8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035F1F-8AB9-4A70-86EB-E0646533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40EE16-064A-4AD3-881E-DAE653555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2BE3F6-1887-480A-B5D5-0598A965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967D5C-6B0F-4E06-B1E0-7C99AAFC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97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BEB44-2EE9-4DB0-B2CD-01F27585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8610F6-0B86-4F00-8B95-3ACB14BDE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C87333-1872-4E35-8C95-5591C155C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588603-D605-4AE7-84A3-6C4F1E3E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0F6199-2DC4-4A16-94F4-255BE35E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D6681A-3742-4A69-AD00-40123000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52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78618-1479-4313-A30E-568D6FEDC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D87DDA-55BC-46B4-87E7-8725D3766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D116D-E154-4B93-B2AC-705AA172A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D01A9F-313D-48A9-B66D-A01C5B34F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C2396B-51B6-40D1-B92E-85B51648A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9F5D48-A7D4-4C83-B1B2-0F47AA4C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FC0BE20-A8E4-4350-BC76-A9340880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42F1C64-57A2-4D66-8F89-C590F5BA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71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DAA9E-103E-4B13-87A5-F4CAE567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B615E3-26E0-4C8E-B11C-4535A77B5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95B4B3-3C3D-4FF5-AB85-E4B3FBAA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F5F53F-51CF-4F5D-9DC1-3670B1F7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48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A332F6-9A6E-493B-AFAC-60CAF283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7CDBB2-E36B-4CA5-99FB-3C2ACD54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B6F1A5-463C-4F5E-816E-D0022061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15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5AEB32-4224-4D65-BEAD-668A1C0D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0E702F-CD48-4512-A610-579475B43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533F62-6A79-4E78-AD40-9680093E3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EF9211-562E-4A08-8358-907961DE1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2C4683-43FA-4EF0-B97E-B4399A60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087A51-19EB-4AC5-8BEA-BD33D645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74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789F1-B91C-4B86-93DC-63FEF59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7963E4-76A4-494B-885D-47FF03665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3E3FB1-624A-4235-A8A5-BFB110F9F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393797-799B-4A2A-B20A-02C9A500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1F81D-656E-4D91-8373-E454B551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ED332C-1D06-47CD-9C61-36A1EFE7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3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74ED4F-3B17-4565-A318-3F5B8FE9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539F5D-1112-4EE0-A5C9-11B47961D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C5C45B-903B-45EF-B2A8-D1FD735F7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9D8A-7050-49EB-8FB3-B2F8500B5AA1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084680-6965-4E22-9377-142583C75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B8A8F6-3664-49A8-8FDE-7E325874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B0F8-7A39-4CF8-85A2-A787135D7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39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creativecommons.org/licenses/by/2.0/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infolex.com/2017/12/08/les-logiciels-produits-par-les-administrations-sont-passes-en-open-source-par-defaut-et-voici-pourquoi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4811338@N05/750528630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sd.cnrs.fr/fr/2016/10/vos-depots-dans-hal-ce-qui-change-avec-la-loi-pour-une-republique-numeriqu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nfolex.com/2016/11/03/quel-statut-pour-les-donnees-de-la-recherche-apres-la-loi-numerique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E567A9-F388-4B2E-801F-5ABA295B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/>
              <a:t>Un point d’étape sur les apports de la loi République numérique en matière d’Open Access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6E2C04E-681A-4302-8AE0-1F450826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523" y="6134583"/>
            <a:ext cx="1647025" cy="579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open access&quot;">
            <a:extLst>
              <a:ext uri="{FF2B5EF4-FFF2-40B4-BE49-F238E27FC236}">
                <a16:creationId xmlns:a16="http://schemas.microsoft.com/office/drawing/2014/main" id="{B22C7E53-B08F-4BE4-987F-C1454B226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75" y="2184231"/>
            <a:ext cx="10111850" cy="316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0A6D98-59A6-4617-BB4A-C592478EAA65}"/>
              </a:ext>
            </a:extLst>
          </p:cNvPr>
          <p:cNvSpPr txBox="1"/>
          <p:nvPr/>
        </p:nvSpPr>
        <p:spPr>
          <a:xfrm>
            <a:off x="0" y="6134583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Par Lionel Maurel </a:t>
            </a:r>
          </a:p>
          <a:p>
            <a:r>
              <a:rPr lang="fr-FR" b="1" dirty="0"/>
              <a:t>Université Paris Lumières. </a:t>
            </a:r>
          </a:p>
        </p:txBody>
      </p:sp>
      <p:pic>
        <p:nvPicPr>
          <p:cNvPr id="8" name="Picture 2" descr="RÃ©sultat de recherche d'images pour &quot;universitÃ© paris lumiÃ¨res&quot;">
            <a:extLst>
              <a:ext uri="{FF2B5EF4-FFF2-40B4-BE49-F238E27FC236}">
                <a16:creationId xmlns:a16="http://schemas.microsoft.com/office/drawing/2014/main" id="{2EDAA1B3-7854-4CD4-8F6F-49E04643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90" y="6059803"/>
            <a:ext cx="1253490" cy="6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5A0E04-3B4C-4ED8-AF0C-9AD23B389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" t="-2991"/>
          <a:stretch/>
        </p:blipFill>
        <p:spPr>
          <a:xfrm>
            <a:off x="1356360" y="-137160"/>
            <a:ext cx="9823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7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0FBAF-4860-4C9A-882E-9E8C5A3D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Des clarifications importantes sur l’Open Source des logiciels produits par les chercheurs</a:t>
            </a:r>
          </a:p>
        </p:txBody>
      </p:sp>
      <p:pic>
        <p:nvPicPr>
          <p:cNvPr id="9218" name="Picture 2" descr="RÃ©sultat de recherche d'images pour &quot;open source&quot;">
            <a:extLst>
              <a:ext uri="{FF2B5EF4-FFF2-40B4-BE49-F238E27FC236}">
                <a16:creationId xmlns:a16="http://schemas.microsoft.com/office/drawing/2014/main" id="{AC9C0212-56F1-4AD7-8165-AF1EF205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5920"/>
            <a:ext cx="1143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76CE93-073B-4784-B679-C753D8DC2283}"/>
              </a:ext>
            </a:extLst>
          </p:cNvPr>
          <p:cNvSpPr/>
          <p:nvPr/>
        </p:nvSpPr>
        <p:spPr>
          <a:xfrm>
            <a:off x="0" y="6178378"/>
            <a:ext cx="11811000" cy="6796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 lire : </a:t>
            </a:r>
            <a:r>
              <a:rPr lang="fr-FR" sz="2400" dirty="0">
                <a:hlinkClick r:id="rId3"/>
              </a:rPr>
              <a:t>Les logiciels produits par les administrations sont passées en Open Source par défaut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5984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CB8C21-7FD9-4F47-8DD1-7672263F4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3" y="1708313"/>
            <a:ext cx="6694247" cy="441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0738E27-50C1-4282-8511-0CB61BBC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L’Etat doit ouvrir les codes source de ses logiciels, les chercheurs aussi…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A19BB25-7F62-4F17-933C-A7B7A3DEE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933" r="30947" b="3349"/>
          <a:stretch/>
        </p:blipFill>
        <p:spPr>
          <a:xfrm>
            <a:off x="6937906" y="1708313"/>
            <a:ext cx="5151121" cy="4413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8181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EF497-6628-4649-9086-B01AB94C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Conclusion : La loi République numérique a posé des bases solides pour l’Open Science en France</a:t>
            </a:r>
          </a:p>
        </p:txBody>
      </p:sp>
      <p:pic>
        <p:nvPicPr>
          <p:cNvPr id="7170" name="Picture 2" descr="RÃ©sultat de recherche d'images pour &quot;open science&quot;">
            <a:extLst>
              <a:ext uri="{FF2B5EF4-FFF2-40B4-BE49-F238E27FC236}">
                <a16:creationId xmlns:a16="http://schemas.microsoft.com/office/drawing/2014/main" id="{2C5A3DAA-2C73-461F-90A7-6CADF25F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03" y="1793557"/>
            <a:ext cx="8181695" cy="4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0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88F6A7-7D1A-439E-9C74-019FAAF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77E56E-2136-4D02-BA57-A9D6CFD0F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RÃ©sultat de recherche d'images pour &quot;fireworks&quot;">
            <a:extLst>
              <a:ext uri="{FF2B5EF4-FFF2-40B4-BE49-F238E27FC236}">
                <a16:creationId xmlns:a16="http://schemas.microsoft.com/office/drawing/2014/main" id="{6CA13D0A-843B-426A-AD9E-74173E72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1CD929-CCAC-4539-84E1-2944E9321A2C}"/>
              </a:ext>
            </a:extLst>
          </p:cNvPr>
          <p:cNvSpPr/>
          <p:nvPr/>
        </p:nvSpPr>
        <p:spPr>
          <a:xfrm>
            <a:off x="0" y="5708822"/>
            <a:ext cx="8044249" cy="11031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Le 8 octobre 2016, entrée en vigueur de la loi République Numérique, et notamment de son article 30 sur l’Open Access.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1DCA3-3798-4D09-B814-27B1C689CC07}"/>
              </a:ext>
            </a:extLst>
          </p:cNvPr>
          <p:cNvSpPr/>
          <p:nvPr/>
        </p:nvSpPr>
        <p:spPr>
          <a:xfrm>
            <a:off x="0" y="216843"/>
            <a:ext cx="3017108" cy="14828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hlinkClick r:id="rId3"/>
              </a:rPr>
              <a:t>Image par Adam Carter. CC-BY.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8209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2.wp.com/farm3.static.flickr.com/2298/1961982664_39dcb1d82b.jpg">
            <a:extLst>
              <a:ext uri="{FF2B5EF4-FFF2-40B4-BE49-F238E27FC236}">
                <a16:creationId xmlns:a16="http://schemas.microsoft.com/office/drawing/2014/main" id="{97BED92D-FF8D-4CA0-A8E4-6BE29B382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685043-9B3F-4DB7-A970-4D49D746A206}"/>
              </a:ext>
            </a:extLst>
          </p:cNvPr>
          <p:cNvSpPr/>
          <p:nvPr/>
        </p:nvSpPr>
        <p:spPr>
          <a:xfrm>
            <a:off x="0" y="5754859"/>
            <a:ext cx="8044249" cy="11031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Et puis vint l’ombre d’un doute… de plusieurs doutes mêmes….</a:t>
            </a:r>
          </a:p>
        </p:txBody>
      </p:sp>
    </p:spTree>
    <p:extLst>
      <p:ext uri="{BB962C8B-B14F-4D97-AF65-F5344CB8AC3E}">
        <p14:creationId xmlns:p14="http://schemas.microsoft.com/office/powerpoint/2010/main" val="2142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/>
              <a:t>Article 30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027" y="130476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/>
              <a:t>Lorsqu'un écrit scientifique issu d'une activité de recherche </a:t>
            </a:r>
            <a:r>
              <a:rPr lang="fr-FR" dirty="0">
                <a:solidFill>
                  <a:srgbClr val="FF0000"/>
                </a:solidFill>
              </a:rPr>
              <a:t>financée au moins pour moitié</a:t>
            </a:r>
            <a:r>
              <a:rPr lang="fr-FR" dirty="0"/>
              <a:t> par des dotations de l'Etat, des collectivités territoriales ou des établissements publics, par des subventions d'agences de financement nationales ou par des fonds de l'Union européenne est </a:t>
            </a:r>
            <a:r>
              <a:rPr lang="fr-FR" dirty="0">
                <a:solidFill>
                  <a:srgbClr val="FF0000"/>
                </a:solidFill>
              </a:rPr>
              <a:t>publié dans un périodique</a:t>
            </a:r>
            <a:r>
              <a:rPr lang="fr-FR" dirty="0"/>
              <a:t> paraissant au moins une fois par an, son auteur dispose, même après avoir accordé des droits exclusifs à un éditeur, du </a:t>
            </a:r>
            <a:r>
              <a:rPr lang="fr-FR" dirty="0">
                <a:solidFill>
                  <a:srgbClr val="FF0000"/>
                </a:solidFill>
              </a:rPr>
              <a:t>droit de mettre à disposition</a:t>
            </a:r>
            <a:r>
              <a:rPr lang="fr-FR" dirty="0"/>
              <a:t> gratuitement dans un format ouvert, par voie numérique, sous réserve de l'accord des éventuels coauteurs, la version finale de </a:t>
            </a:r>
            <a:r>
              <a:rPr lang="fr-FR" dirty="0">
                <a:solidFill>
                  <a:srgbClr val="FF0000"/>
                </a:solidFill>
              </a:rPr>
              <a:t>son manuscrit acceptée pour publication</a:t>
            </a:r>
            <a:r>
              <a:rPr lang="fr-FR" dirty="0"/>
              <a:t>, dès lors que l'éditeur met lui-même celle-ci gratuitement à disposition par voie numérique ou, à défaut, à l'expiration d'un délai courant à compter de la date de la première publication. Ce délai est au maximum </a:t>
            </a:r>
            <a:r>
              <a:rPr lang="fr-FR" dirty="0">
                <a:solidFill>
                  <a:srgbClr val="FF0000"/>
                </a:solidFill>
              </a:rPr>
              <a:t>de six mois</a:t>
            </a:r>
            <a:r>
              <a:rPr lang="fr-FR" dirty="0"/>
              <a:t> pour une publication dans le domaine des sciences, de la technique et de la médecine et </a:t>
            </a:r>
            <a:r>
              <a:rPr lang="fr-FR" dirty="0">
                <a:solidFill>
                  <a:srgbClr val="FF0000"/>
                </a:solidFill>
              </a:rPr>
              <a:t>de douze mois</a:t>
            </a:r>
            <a:r>
              <a:rPr lang="fr-FR" dirty="0"/>
              <a:t> dans celui des sciences humaines et sociales. </a:t>
            </a:r>
          </a:p>
          <a:p>
            <a:pPr marL="0" indent="0">
              <a:buNone/>
            </a:pPr>
            <a:br>
              <a:rPr lang="fr-FR" dirty="0"/>
            </a:br>
            <a:r>
              <a:rPr lang="fr-FR" dirty="0"/>
              <a:t>La version mise à disposition en application du premier alinéa ne peut faire l'objet d'une exploitation dans le cadre d'une activité d'édition à caractère commercial.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95686"/>
            <a:ext cx="10567686" cy="8623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 lire : </a:t>
            </a:r>
            <a:r>
              <a:rPr lang="fr-FR" sz="2400" dirty="0">
                <a:hlinkClick r:id="rId2"/>
              </a:rPr>
              <a:t>CCSD. Vos dépôts dans HAL : ce qui change avec la loi République numérique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0057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1FE9F-2619-41A9-B5C7-BE146697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Six conditions pour exercer le</a:t>
            </a:r>
            <a:br>
              <a:rPr lang="fr-FR" b="1" dirty="0"/>
            </a:br>
            <a:r>
              <a:rPr lang="fr-FR" b="1" dirty="0"/>
              <a:t> « droit d’exploitation secondaire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F1FE3E-505B-4305-B850-3457BE356FDC}"/>
              </a:ext>
            </a:extLst>
          </p:cNvPr>
          <p:cNvSpPr txBox="1"/>
          <p:nvPr/>
        </p:nvSpPr>
        <p:spPr>
          <a:xfrm>
            <a:off x="172995" y="1814924"/>
            <a:ext cx="79206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 Un écrit scientifique</a:t>
            </a:r>
          </a:p>
          <a:p>
            <a:endParaRPr lang="fr-FR" sz="800" dirty="0"/>
          </a:p>
          <a:p>
            <a:r>
              <a:rPr lang="fr-FR" sz="2400" dirty="0"/>
              <a:t>2 Issue d’une recherche financée au moins à 50% par des fonds publics</a:t>
            </a:r>
          </a:p>
          <a:p>
            <a:endParaRPr lang="fr-FR" sz="800" dirty="0"/>
          </a:p>
          <a:p>
            <a:r>
              <a:rPr lang="fr-FR" sz="2400" dirty="0"/>
              <a:t>3 Publié dans un période paraissant au moins une fois par an</a:t>
            </a:r>
          </a:p>
          <a:p>
            <a:endParaRPr lang="fr-FR" sz="800" dirty="0"/>
          </a:p>
          <a:p>
            <a:r>
              <a:rPr lang="fr-FR" sz="2400" dirty="0"/>
              <a:t>4 Le dépôt de la version finale du manuscrit accepté pour publication</a:t>
            </a:r>
          </a:p>
          <a:p>
            <a:endParaRPr lang="fr-FR" sz="800" dirty="0"/>
          </a:p>
          <a:p>
            <a:r>
              <a:rPr lang="fr-FR" sz="2400" dirty="0"/>
              <a:t>5 Dans un délai de six à douze mois</a:t>
            </a:r>
          </a:p>
          <a:p>
            <a:endParaRPr lang="fr-FR" sz="800" dirty="0"/>
          </a:p>
          <a:p>
            <a:r>
              <a:rPr lang="fr-FR" sz="2400" dirty="0"/>
              <a:t>6 Sans exploitation dans le cadre d'une activité d'édition à caractère commercial</a:t>
            </a:r>
          </a:p>
          <a:p>
            <a:pPr marL="342900" indent="-342900">
              <a:buAutoNum type="arabicPlain" startAt="2"/>
            </a:pPr>
            <a:endParaRPr lang="fr-FR" dirty="0"/>
          </a:p>
          <a:p>
            <a:pPr marL="342900" indent="-342900">
              <a:buAutoNum type="arabicPlain" startAt="2"/>
            </a:pPr>
            <a:endParaRPr lang="fr-FR" dirty="0"/>
          </a:p>
        </p:txBody>
      </p:sp>
      <p:pic>
        <p:nvPicPr>
          <p:cNvPr id="7" name="Picture 2" descr="RÃ©sultat de recherche d'images pour &quot;checklist&quot;">
            <a:extLst>
              <a:ext uri="{FF2B5EF4-FFF2-40B4-BE49-F238E27FC236}">
                <a16:creationId xmlns:a16="http://schemas.microsoft.com/office/drawing/2014/main" id="{04774F67-129F-4AB6-9A74-145FDEDB5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7"/>
          <a:stretch/>
        </p:blipFill>
        <p:spPr bwMode="auto">
          <a:xfrm>
            <a:off x="7883610" y="1814924"/>
            <a:ext cx="4015947" cy="38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1C943D-4D20-486F-94F9-314FA48AF949}"/>
              </a:ext>
            </a:extLst>
          </p:cNvPr>
          <p:cNvSpPr/>
          <p:nvPr/>
        </p:nvSpPr>
        <p:spPr>
          <a:xfrm>
            <a:off x="1" y="6050280"/>
            <a:ext cx="7421880" cy="8077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Mais un certain nombre de questions non résolues…</a:t>
            </a:r>
          </a:p>
        </p:txBody>
      </p:sp>
    </p:spTree>
    <p:extLst>
      <p:ext uri="{BB962C8B-B14F-4D97-AF65-F5344CB8AC3E}">
        <p14:creationId xmlns:p14="http://schemas.microsoft.com/office/powerpoint/2010/main" val="20068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7EBF114-E1BC-4150-A1C6-2D375A4EE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19" y="1525725"/>
            <a:ext cx="6324600" cy="40957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2F0897-2C8B-49EE-87C6-E2A725F05DDF}"/>
              </a:ext>
            </a:extLst>
          </p:cNvPr>
          <p:cNvSpPr/>
          <p:nvPr/>
        </p:nvSpPr>
        <p:spPr>
          <a:xfrm>
            <a:off x="1" y="6050280"/>
            <a:ext cx="8044248" cy="8077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Un document précieux apportant de nombreuses clarifications</a:t>
            </a:r>
          </a:p>
        </p:txBody>
      </p:sp>
    </p:spTree>
    <p:extLst>
      <p:ext uri="{BB962C8B-B14F-4D97-AF65-F5344CB8AC3E}">
        <p14:creationId xmlns:p14="http://schemas.microsoft.com/office/powerpoint/2010/main" val="211143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C0BC4AE-7C1D-440A-B4BC-BA96A0DC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37" y="2124938"/>
            <a:ext cx="5926181" cy="125524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DC04DAE-211D-4866-B58F-CDD79EECB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8" y="3571542"/>
            <a:ext cx="4953718" cy="13571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E0DB79-63C6-45ED-9F0A-31544AF63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2" y="5061585"/>
            <a:ext cx="4448175" cy="15811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DBADC0-EBC7-4757-B735-B29DD12C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92" y="106590"/>
            <a:ext cx="4495800" cy="1933575"/>
          </a:xfrm>
          <a:prstGeom prst="rect">
            <a:avLst/>
          </a:prstGeom>
        </p:spPr>
      </p:pic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062CA19D-770E-497B-A41B-AE8225837C6B}"/>
              </a:ext>
            </a:extLst>
          </p:cNvPr>
          <p:cNvSpPr/>
          <p:nvPr/>
        </p:nvSpPr>
        <p:spPr>
          <a:xfrm>
            <a:off x="7040880" y="205444"/>
            <a:ext cx="3429950" cy="1363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Base de calcul des 50% de financements publics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D52C1D27-12C4-4ADF-B9AE-1758F8427E24}"/>
              </a:ext>
            </a:extLst>
          </p:cNvPr>
          <p:cNvSpPr/>
          <p:nvPr/>
        </p:nvSpPr>
        <p:spPr>
          <a:xfrm>
            <a:off x="7040879" y="1763396"/>
            <a:ext cx="3564101" cy="1363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Question de la rétroactivité </a:t>
            </a:r>
          </a:p>
          <a:p>
            <a:pPr algn="ctr"/>
            <a:r>
              <a:rPr lang="fr-FR" dirty="0"/>
              <a:t>du texte</a:t>
            </a:r>
          </a:p>
        </p:txBody>
      </p:sp>
      <p:sp>
        <p:nvSpPr>
          <p:cNvPr id="10" name="Flèche : gauche 9">
            <a:extLst>
              <a:ext uri="{FF2B5EF4-FFF2-40B4-BE49-F238E27FC236}">
                <a16:creationId xmlns:a16="http://schemas.microsoft.com/office/drawing/2014/main" id="{92F151DA-64D3-4B99-AA4D-2CC88125F397}"/>
              </a:ext>
            </a:extLst>
          </p:cNvPr>
          <p:cNvSpPr/>
          <p:nvPr/>
        </p:nvSpPr>
        <p:spPr>
          <a:xfrm>
            <a:off x="7050816" y="3429000"/>
            <a:ext cx="3564101" cy="1363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Opposabilité aux éditeurs étrangers</a:t>
            </a:r>
          </a:p>
        </p:txBody>
      </p:sp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F59B2AFF-09C4-4493-8C0C-7F41CEEE03AF}"/>
              </a:ext>
            </a:extLst>
          </p:cNvPr>
          <p:cNvSpPr/>
          <p:nvPr/>
        </p:nvSpPr>
        <p:spPr>
          <a:xfrm>
            <a:off x="7059598" y="5094604"/>
            <a:ext cx="3555319" cy="13638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d’utiliser des licences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47151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240" y="0"/>
            <a:ext cx="1283208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Des clarifications importantes </a:t>
            </a:r>
            <a:br>
              <a:rPr lang="fr-FR" sz="3600" b="1" dirty="0"/>
            </a:br>
            <a:r>
              <a:rPr lang="fr-FR" sz="3600" b="1" dirty="0"/>
              <a:t>sur l’ouverture des données de la recherche</a:t>
            </a:r>
          </a:p>
        </p:txBody>
      </p:sp>
      <p:pic>
        <p:nvPicPr>
          <p:cNvPr id="1026" name="Picture 2" descr="Résultat de recherche d'images pour &quot;research dat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14" y="1203836"/>
            <a:ext cx="8803424" cy="47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78378"/>
            <a:ext cx="11170508" cy="6796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 lire : </a:t>
            </a:r>
            <a:r>
              <a:rPr lang="fr-FR" sz="2400" dirty="0">
                <a:hlinkClick r:id="rId3"/>
              </a:rPr>
              <a:t>Quel statut pour les données de la recherche après la loi République numérique ?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837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BC176E-FD54-4DD9-8BC7-B0C179CBD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20"/>
            <a:ext cx="6315075" cy="5181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04D641-A11F-434B-8F55-9CCD0CC53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129" y="201570"/>
            <a:ext cx="6819900" cy="97155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2C9E22A-240D-4A35-A5BA-33D0FB6F11D7}"/>
              </a:ext>
            </a:extLst>
          </p:cNvPr>
          <p:cNvSpPr txBox="1"/>
          <p:nvPr/>
        </p:nvSpPr>
        <p:spPr>
          <a:xfrm>
            <a:off x="6717029" y="2485159"/>
            <a:ext cx="4968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« </a:t>
            </a:r>
            <a:r>
              <a:rPr lang="fr-FR" sz="2400" i="1" dirty="0"/>
              <a:t>Les données de la recherche appartiennent au patrimoine de l’humanité et sont un bien commun, coûteux et précieux. Grâce à ce guide, vous saurez jusqu’où pouvez et devez les ouvrir. </a:t>
            </a:r>
            <a:r>
              <a:rPr lang="fr-FR" sz="2400" dirty="0"/>
              <a:t>»</a:t>
            </a:r>
          </a:p>
          <a:p>
            <a:endParaRPr lang="fr-FR" dirty="0"/>
          </a:p>
          <a:p>
            <a:r>
              <a:rPr lang="fr-FR" sz="2400" b="1" dirty="0"/>
              <a:t>Alain </a:t>
            </a:r>
            <a:r>
              <a:rPr lang="fr-FR" sz="2400" b="1" dirty="0" err="1"/>
              <a:t>Beretz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01490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445</Words>
  <Application>Microsoft Office PowerPoint</Application>
  <PresentationFormat>Grand écran</PresentationFormat>
  <Paragraphs>38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Un point d’étape sur les apports de la loi République numérique en matière d’Open Access </vt:lpstr>
      <vt:lpstr>Présentation PowerPoint</vt:lpstr>
      <vt:lpstr>Présentation PowerPoint</vt:lpstr>
      <vt:lpstr>Article 30</vt:lpstr>
      <vt:lpstr>Six conditions pour exercer le  « droit d’exploitation secondaire »</vt:lpstr>
      <vt:lpstr>Présentation PowerPoint</vt:lpstr>
      <vt:lpstr>Présentation PowerPoint</vt:lpstr>
      <vt:lpstr>Des clarifications importantes  sur l’ouverture des données de la recherche</vt:lpstr>
      <vt:lpstr>Présentation PowerPoint</vt:lpstr>
      <vt:lpstr>Présentation PowerPoint</vt:lpstr>
      <vt:lpstr>Des clarifications importantes sur l’Open Source des logiciels produits par les chercheurs</vt:lpstr>
      <vt:lpstr>L’Etat doit ouvrir les codes source de ses logiciels, les chercheurs aussi… </vt:lpstr>
      <vt:lpstr>Conclusion : La loi République numérique a posé des bases solides pour l’Open Science en 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point d’étape sur les apports de la loi République numérique en matière d’Open Access</dc:title>
  <dc:creator>Lionel Maurel</dc:creator>
  <cp:lastModifiedBy>Lionel Maurel</cp:lastModifiedBy>
  <cp:revision>7</cp:revision>
  <dcterms:created xsi:type="dcterms:W3CDTF">2018-05-30T20:57:25Z</dcterms:created>
  <dcterms:modified xsi:type="dcterms:W3CDTF">2018-05-30T21:58:25Z</dcterms:modified>
</cp:coreProperties>
</file>