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1" r:id="rId3"/>
    <p:sldId id="333" r:id="rId4"/>
    <p:sldId id="334" r:id="rId5"/>
    <p:sldId id="335" r:id="rId6"/>
    <p:sldId id="332" r:id="rId7"/>
    <p:sldId id="336" r:id="rId8"/>
    <p:sldId id="329" r:id="rId9"/>
    <p:sldId id="294" r:id="rId10"/>
    <p:sldId id="338" r:id="rId11"/>
    <p:sldId id="312" r:id="rId12"/>
    <p:sldId id="337" r:id="rId13"/>
    <p:sldId id="32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a Lentretien" initials="CL" lastIdx="4" clrIdx="0">
    <p:extLst>
      <p:ext uri="{19B8F6BF-5375-455C-9EA6-DF929625EA0E}">
        <p15:presenceInfo xmlns:p15="http://schemas.microsoft.com/office/powerpoint/2012/main" userId="S-1-5-21-2016635700-1495810237-3208286788-7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AE8E8"/>
    <a:srgbClr val="BD05AB"/>
    <a:srgbClr val="FFFF66"/>
    <a:srgbClr val="E6E119"/>
    <a:srgbClr val="FF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68" d="100"/>
          <a:sy n="68" d="100"/>
        </p:scale>
        <p:origin x="12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7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B760-C589-4C92-AB25-D18E4770CB45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0C936-8F21-427A-99F3-D61239A8F4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75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C936-8F21-427A-99F3-D61239A8F4A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42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C936-8F21-427A-99F3-D61239A8F4A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8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0C936-8F21-427A-99F3-D61239A8F4A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30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0C936-8F21-427A-99F3-D61239A8F4A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9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0C936-8F21-427A-99F3-D61239A8F4A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755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C936-8F21-427A-99F3-D61239A8F4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58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C936-8F21-427A-99F3-D61239A8F4A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76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0C936-8F21-427A-99F3-D61239A8F4A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06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5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8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81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3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18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19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51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52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9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27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34AC-DB84-4BDF-92F7-C605781CD432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3636-C505-4402-B2F2-17CE801921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97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ww.inria.fr/casuhal/hal-8-raisons-dapprecier-le-depot-simplif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31" y="2456735"/>
            <a:ext cx="7772400" cy="1470025"/>
          </a:xfrm>
        </p:spPr>
        <p:txBody>
          <a:bodyPr/>
          <a:lstStyle/>
          <a:p>
            <a:r>
              <a:rPr lang="fr-FR" dirty="0" smtClean="0"/>
              <a:t>HAL : un atout français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92034"/>
            <a:ext cx="6508166" cy="1512168"/>
          </a:xfrm>
        </p:spPr>
        <p:txBody>
          <a:bodyPr/>
          <a:lstStyle/>
          <a:p>
            <a:r>
              <a:rPr lang="fr-FR" dirty="0" smtClean="0"/>
              <a:t>Point de vue d’un établissement utilisateur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0" y="5877272"/>
            <a:ext cx="9144000" cy="844203"/>
          </a:xfrm>
        </p:spPr>
        <p:txBody>
          <a:bodyPr/>
          <a:lstStyle/>
          <a:p>
            <a:r>
              <a:rPr lang="fr-FR" sz="2000" dirty="0" smtClean="0"/>
              <a:t>Celia Lentretien – Université de Lorraine</a:t>
            </a:r>
            <a:br>
              <a:rPr lang="fr-FR" sz="2000" dirty="0" smtClean="0"/>
            </a:br>
            <a:r>
              <a:rPr lang="fr-FR" sz="2000" dirty="0" smtClean="0"/>
              <a:t>2</a:t>
            </a:r>
            <a:r>
              <a:rPr lang="fr-FR" sz="2000" baseline="30000" dirty="0" smtClean="0"/>
              <a:t>es</a:t>
            </a:r>
            <a:r>
              <a:rPr lang="fr-FR" sz="2000" dirty="0" smtClean="0"/>
              <a:t> journées </a:t>
            </a:r>
            <a:r>
              <a:rPr lang="fr-FR" sz="2000" dirty="0" err="1" smtClean="0"/>
              <a:t>CasuHAL</a:t>
            </a:r>
            <a:r>
              <a:rPr lang="fr-FR" sz="2000" dirty="0" smtClean="0"/>
              <a:t> – Dijon – 31/05/2018</a:t>
            </a:r>
            <a:endParaRPr lang="fr-FR" sz="20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32316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 </a:t>
            </a: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</a:t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91186"/>
            <a:ext cx="2028825" cy="7334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52193"/>
            <a:ext cx="3586384" cy="8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8 raisons d’apprécier le dépôt simplifié*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6805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C’est rapide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données sont récupérées automatiquement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Un seul auteur suffit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Toutes les informations sont sur une seule page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Formulaire à la carte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Je dépose dès la </a:t>
            </a:r>
            <a:r>
              <a:rPr lang="fr-FR" dirty="0" smtClean="0"/>
              <a:t>publication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Glissez-déposez</a:t>
            </a: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Mon affiliation </a:t>
            </a:r>
            <a:r>
              <a:rPr lang="fr-FR" dirty="0" smtClean="0"/>
              <a:t>préférée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971600" y="63688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fr-FR" dirty="0">
                <a:hlinkClick r:id="rId2"/>
              </a:rPr>
              <a:t>https://iww.inria.fr/casuhal/hal-8-raisons-dapprecier-le-depot-simplifie/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075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Dépôt simplifié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7002" y="1811662"/>
            <a:ext cx="5235609" cy="18299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Objectif atteint : véritable levier pour inciter au dépôt, retours très positifs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7002" y="4139646"/>
            <a:ext cx="7895438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Aux établissements désormais de mettre en place une organisation adaptée pour le suivi et le contrôle qualité des dépôts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52698"/>
            <a:ext cx="2830479" cy="20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Possibilités d’amélioration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700808"/>
            <a:ext cx="8388424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</a:t>
            </a:r>
            <a:r>
              <a:rPr lang="fr-FR" sz="2800" dirty="0"/>
              <a:t>Récupération de métadonnées à partir d’un </a:t>
            </a:r>
            <a:r>
              <a:rPr lang="fr-FR" sz="2800" dirty="0" err="1" smtClean="0"/>
              <a:t>isbn</a:t>
            </a:r>
            <a:r>
              <a:rPr lang="fr-FR" sz="2800" dirty="0" smtClean="0"/>
              <a:t> 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Champ Fichier auteur/ éditeur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Embargo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Modération </a:t>
            </a:r>
            <a:r>
              <a:rPr lang="fr-FR" sz="2800" dirty="0" smtClean="0">
                <a:sym typeface="Wingdings" panose="05000000000000000000" pitchFamily="2" charset="2"/>
              </a:rPr>
              <a:t> effectuer les modifications lorsqu’elles sont possibles (ex. fichier auteur/éditeur)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5513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Des questions ?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000" dirty="0" smtClean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9960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Profil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tilisateur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23928" y="2443792"/>
            <a:ext cx="375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Fusion de 4 établissements en 2012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23928" y="1702545"/>
            <a:ext cx="393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Université pluridisciplinaire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730148" y="3463496"/>
            <a:ext cx="309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60 000 étudiants</a:t>
            </a:r>
            <a:endParaRPr lang="fr-FR" sz="24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61" y="1860748"/>
            <a:ext cx="2028825" cy="733425"/>
          </a:xfrm>
        </p:spPr>
      </p:pic>
      <p:sp>
        <p:nvSpPr>
          <p:cNvPr id="10" name="ZoneTexte 9"/>
          <p:cNvSpPr txBox="1"/>
          <p:nvPr/>
        </p:nvSpPr>
        <p:spPr>
          <a:xfrm>
            <a:off x="730147" y="4256035"/>
            <a:ext cx="832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3 900 enseignants et </a:t>
            </a:r>
            <a:r>
              <a:rPr lang="fr-FR" sz="2400" dirty="0" smtClean="0"/>
              <a:t>enseignants-chercheurs / 60 laboratoires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1160" y="5059570"/>
            <a:ext cx="7925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3 500 publications d’après le classement de </a:t>
            </a:r>
            <a:r>
              <a:rPr lang="fr-FR" sz="2400" dirty="0" err="1" smtClean="0"/>
              <a:t>Leiden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752759" y="5786153"/>
            <a:ext cx="8298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Direction de la Documentation : 27 BU, près de 200 personnes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236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83352" cy="114300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Notre projet Archive ouverte institutionnelle</a:t>
            </a:r>
            <a:endParaRPr lang="fr-F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672097"/>
            <a:ext cx="4608512" cy="8592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/>
              <a:t> Lancement en 2014</a:t>
            </a:r>
            <a:endParaRPr lang="fr-FR" sz="2800" dirty="0" smtClean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12969"/>
          <a:stretch/>
        </p:blipFill>
        <p:spPr>
          <a:xfrm>
            <a:off x="5633497" y="1897936"/>
            <a:ext cx="2448272" cy="21304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903" b="14129"/>
          <a:stretch/>
        </p:blipFill>
        <p:spPr>
          <a:xfrm>
            <a:off x="7405945" y="1386624"/>
            <a:ext cx="1665312" cy="137630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3648" y="3645024"/>
            <a:ext cx="7417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laboratoires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pilotes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quipe projet </a:t>
            </a:r>
            <a:b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Documentation, Numérique, Valorisation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prstClr val="black"/>
                </a:solidFill>
              </a:rPr>
              <a:t>Comité de </a:t>
            </a:r>
            <a:r>
              <a:rPr lang="fr-FR" sz="2800" dirty="0" smtClean="0">
                <a:solidFill>
                  <a:prstClr val="black"/>
                </a:solidFill>
              </a:rPr>
              <a:t>pilotage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5576" y="2834645"/>
            <a:ext cx="3404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Organisation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Notre projet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1847" y="4005064"/>
            <a:ext cx="5382362" cy="936103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50000"/>
              </a:lnSpc>
              <a:spcBef>
                <a:spcPts val="3600"/>
              </a:spcBef>
              <a:buFont typeface="Wingdings" panose="05000000000000000000" pitchFamily="2" charset="2"/>
              <a:buChar char="Ø"/>
            </a:pPr>
            <a:r>
              <a:rPr lang="fr-FR" sz="3200" dirty="0" smtClean="0"/>
              <a:t> </a:t>
            </a:r>
            <a:r>
              <a:rPr lang="fr-FR" sz="3000" dirty="0" smtClean="0">
                <a:solidFill>
                  <a:srgbClr val="0070C0"/>
                </a:solidFill>
              </a:rPr>
              <a:t>Tests </a:t>
            </a:r>
            <a:r>
              <a:rPr lang="fr-FR" sz="3000" dirty="0" smtClean="0"/>
              <a:t>de 4 solutions</a:t>
            </a:r>
            <a:endParaRPr lang="fr-FR" sz="3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5"/>
          <a:stretch/>
        </p:blipFill>
        <p:spPr>
          <a:xfrm>
            <a:off x="7208912" y="2828976"/>
            <a:ext cx="1477888" cy="12830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52" y="5172658"/>
            <a:ext cx="1080120" cy="7383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672" y="5142188"/>
            <a:ext cx="1794892" cy="7280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963" y="5183020"/>
            <a:ext cx="1278494" cy="717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00893" y="5275371"/>
            <a:ext cx="2235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Okina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(Angers)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29452" y="3154208"/>
            <a:ext cx="6211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 des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fonctionnalités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attendues</a:t>
            </a: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7421" y="1590721"/>
            <a:ext cx="886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/>
              <a:t> Enquête sur les Archives ouvertes au sein des laboratoires pilotes </a:t>
            </a:r>
            <a:r>
              <a:rPr lang="fr-FR" sz="2800" dirty="0" smtClean="0">
                <a:sym typeface="Wingdings" panose="05000000000000000000" pitchFamily="2" charset="2"/>
              </a:rPr>
              <a:t> </a:t>
            </a:r>
            <a:r>
              <a:rPr lang="fr-FR" sz="2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accompagnement nécessaire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Notre projet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1417638"/>
            <a:ext cx="7511428" cy="7872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 smtClean="0"/>
              <a:t> And the </a:t>
            </a:r>
            <a:r>
              <a:rPr lang="fr-FR" sz="3000" dirty="0" smtClean="0">
                <a:solidFill>
                  <a:srgbClr val="0070C0"/>
                </a:solidFill>
              </a:rPr>
              <a:t>winner</a:t>
            </a:r>
            <a:r>
              <a:rPr lang="fr-FR" sz="3000" dirty="0" smtClean="0"/>
              <a:t> </a:t>
            </a:r>
            <a:r>
              <a:rPr lang="fr-FR" sz="3000" dirty="0" err="1" smtClean="0"/>
              <a:t>is</a:t>
            </a:r>
            <a:r>
              <a:rPr lang="fr-FR" sz="3000" dirty="0" smtClean="0"/>
              <a:t>…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2783098" y="2412448"/>
            <a:ext cx="3744416" cy="3284422"/>
            <a:chOff x="5729552" y="4636129"/>
            <a:chExt cx="2009775" cy="1905000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9552" y="4636129"/>
              <a:ext cx="2009775" cy="1905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418" y="5359904"/>
              <a:ext cx="1032967" cy="579985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2363403" y="5924889"/>
            <a:ext cx="44171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Répond à + de 80% des fonctionnalités attendues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2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Notre portail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93724" y="3144577"/>
            <a:ext cx="5166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24 000 dépôts avec TI (37% internet, 43% en incluant les thèses intranet)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306481" y="2390845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65 000 dépôts à ce jour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293724" y="4276113"/>
            <a:ext cx="539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10 000 thèses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240266" y="4920789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sym typeface="Wingdings" panose="05000000000000000000" pitchFamily="2" charset="2"/>
              </a:rPr>
              <a:t>Des laboratoires investis dans HAL avant le lancement du projet  contribution importante 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33397"/>
            <a:ext cx="1656184" cy="1769967"/>
          </a:xfrm>
        </p:spPr>
      </p:pic>
      <p:sp>
        <p:nvSpPr>
          <p:cNvPr id="3" name="ZoneTexte 2"/>
          <p:cNvSpPr txBox="1"/>
          <p:nvPr/>
        </p:nvSpPr>
        <p:spPr>
          <a:xfrm>
            <a:off x="3299788" y="1637113"/>
            <a:ext cx="3423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Ouverture en mai 2016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240266" y="5989092"/>
            <a:ext cx="7662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Saisie massive de références pour amorcer les collections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30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Notre réseau appui recherche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0552" y="4931925"/>
            <a:ext cx="799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Interventions à la carte dans les unités de recherche : AG, réunion d’équipe, formation 2h, rdv individuel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2665745" y="3203047"/>
            <a:ext cx="651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Formations : </a:t>
            </a:r>
            <a:r>
              <a:rPr lang="fr-FR" sz="2400" dirty="0" err="1" smtClean="0"/>
              <a:t>hal</a:t>
            </a:r>
            <a:r>
              <a:rPr lang="fr-FR" sz="2400" dirty="0" smtClean="0"/>
              <a:t>/bib2hal, droit d’auteur, brevets, bibliométrie, retours d’expériences, etc.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665745" y="2207526"/>
            <a:ext cx="580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Interlocuteurs privilégiés des laboratoires sur toutes les questions de documentation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2665745" y="1565407"/>
            <a:ext cx="461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Une quinzaine de bibliothécaires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1040552" y="4363091"/>
            <a:ext cx="5397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/>
              <a:t>Proximité géographique et disciplinaire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1040552" y="6073192"/>
            <a:ext cx="6483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</a:rPr>
              <a:t>Visibilité et reconnaissance pour les BU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12404"/>
            <a:ext cx="2304256" cy="20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HAL : un atout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1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HAL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106" y="1268760"/>
            <a:ext cx="7947694" cy="54403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 smtClean="0"/>
              <a:t> Outil clé en </a:t>
            </a:r>
            <a:r>
              <a:rPr lang="fr-FR" sz="3000" dirty="0" smtClean="0"/>
              <a:t>mains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 smtClean="0"/>
              <a:t> Notoriété</a:t>
            </a:r>
            <a:endParaRPr lang="fr-FR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/>
              <a:t> </a:t>
            </a:r>
            <a:r>
              <a:rPr lang="fr-FR" sz="3000" dirty="0" smtClean="0"/>
              <a:t>Coût limité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 smtClean="0"/>
              <a:t> Pluridisciplinaire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/>
              <a:t> </a:t>
            </a:r>
            <a:r>
              <a:rPr lang="fr-FR" sz="3000" dirty="0" smtClean="0"/>
              <a:t>National </a:t>
            </a:r>
            <a:r>
              <a:rPr lang="fr-FR" sz="3000" dirty="0" smtClean="0">
                <a:sym typeface="Wingdings" panose="05000000000000000000" pitchFamily="2" charset="2"/>
              </a:rPr>
              <a:t> UMR, changement d’établissement</a:t>
            </a:r>
            <a:endParaRPr lang="fr-FR" sz="3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000" dirty="0" smtClean="0"/>
              <a:t> Répond </a:t>
            </a:r>
            <a:r>
              <a:rPr lang="fr-FR" sz="3000" dirty="0" smtClean="0"/>
              <a:t>à plus de 80% des fonctionnalités attendues par nos chercheurs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7103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CCA0BD-234E-4B61-9A1C-012A1FADEEB3}">
  <we:reference id="wa104381063" version="1.0.0.0" store="fr-FR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29638</TotalTime>
  <Words>408</Words>
  <Application>Microsoft Office PowerPoint</Application>
  <PresentationFormat>Affichage à l'écran (4:3)</PresentationFormat>
  <Paragraphs>77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HAL : un atout français</vt:lpstr>
      <vt:lpstr>Profil utilisateur</vt:lpstr>
      <vt:lpstr>Notre projet Archive ouverte institutionnelle</vt:lpstr>
      <vt:lpstr>Notre projet</vt:lpstr>
      <vt:lpstr>Notre projet</vt:lpstr>
      <vt:lpstr>Notre portail</vt:lpstr>
      <vt:lpstr>Notre réseau appui recherche</vt:lpstr>
      <vt:lpstr>HAL : un atout ?</vt:lpstr>
      <vt:lpstr>HAL</vt:lpstr>
      <vt:lpstr>8 raisons d’apprécier le dépôt simplifié*</vt:lpstr>
      <vt:lpstr>Dépôt simplifié</vt:lpstr>
      <vt:lpstr>Possibilités d’amélioration</vt:lpstr>
      <vt:lpstr>Des questions ?</vt:lpstr>
    </vt:vector>
  </TitlesOfParts>
  <Company>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Valoriser ses publications</dc:title>
  <dc:creator>Celia Lentretien</dc:creator>
  <cp:lastModifiedBy>Celia Lentretien</cp:lastModifiedBy>
  <cp:revision>329</cp:revision>
  <dcterms:created xsi:type="dcterms:W3CDTF">2016-03-23T15:37:49Z</dcterms:created>
  <dcterms:modified xsi:type="dcterms:W3CDTF">2018-05-30T20:51:16Z</dcterms:modified>
</cp:coreProperties>
</file>